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8" r:id="rId6"/>
    <p:sldId id="270" r:id="rId7"/>
  </p:sldIdLst>
  <p:sldSz cx="10080625" cy="7559675"/>
  <p:notesSz cx="7772400" cy="10058400"/>
  <p:defaultTextStyle>
    <a:defPPr>
      <a:defRPr lang="en-GB"/>
    </a:defPPr>
    <a:lvl1pPr algn="l" defTabSz="455566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0168" indent="-214290" algn="l" defTabSz="455566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6046" indent="-214290" algn="l" defTabSz="455566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1924" indent="-214290" algn="l" defTabSz="455566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7801" indent="-214290" algn="l" defTabSz="455566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60"/>
  </p:normalViewPr>
  <p:slideViewPr>
    <p:cSldViewPr>
      <p:cViewPr>
        <p:scale>
          <a:sx n="75" d="100"/>
          <a:sy n="75" d="100"/>
        </p:scale>
        <p:origin x="-1290" y="-21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7762EF-7E0E-49CC-A723-6E8E20700F7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D44E91-E0D9-4853-BB92-B52106E47BC5}">
      <dgm:prSet phldrT="[Текст]" custT="1"/>
      <dgm:spPr/>
      <dgm:t>
        <a:bodyPr/>
        <a:lstStyle/>
        <a:p>
          <a:r>
            <a:rPr lang="ro-RO" sz="18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rPr>
            <a:t>Expansiunea și intrarea pe piață</a:t>
          </a:r>
          <a:endParaRPr lang="ru-RU" sz="18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89E47A8-D7E3-424D-B4F7-5EA1995906AB}" type="parTrans" cxnId="{9A63224D-C6D2-4D68-92E6-78E6AEA49AA8}">
      <dgm:prSet/>
      <dgm:spPr/>
      <dgm:t>
        <a:bodyPr/>
        <a:lstStyle/>
        <a:p>
          <a:endParaRPr lang="ru-RU"/>
        </a:p>
      </dgm:t>
    </dgm:pt>
    <dgm:pt modelId="{C62E0643-7C55-493F-A295-5FFDC94DEDDB}" type="sibTrans" cxnId="{9A63224D-C6D2-4D68-92E6-78E6AEA49AA8}">
      <dgm:prSet/>
      <dgm:spPr/>
      <dgm:t>
        <a:bodyPr/>
        <a:lstStyle/>
        <a:p>
          <a:endParaRPr lang="ru-RU"/>
        </a:p>
      </dgm:t>
    </dgm:pt>
    <dgm:pt modelId="{87ABCA58-DDE2-456D-BCF9-6055A0E634CD}">
      <dgm:prSet phldrT="[Текст]" custT="1"/>
      <dgm:spPr/>
      <dgm:t>
        <a:bodyPr/>
        <a:lstStyle/>
        <a:p>
          <a:r>
            <a:rPr lang="ro-RO" sz="18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rPr>
            <a:t>Poziția  (cota) pe  piață a întreprinderii dominante și a concurenților ei  </a:t>
          </a:r>
          <a:endParaRPr lang="ru-RU" sz="18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44A05632-20BE-4F79-AE43-359B5C649880}" type="parTrans" cxnId="{83CC6473-E608-42CF-8103-51423203280D}">
      <dgm:prSet/>
      <dgm:spPr/>
      <dgm:t>
        <a:bodyPr/>
        <a:lstStyle/>
        <a:p>
          <a:endParaRPr lang="ru-RU"/>
        </a:p>
      </dgm:t>
    </dgm:pt>
    <dgm:pt modelId="{DC6FAAB9-06BE-4A08-A26E-8458071F84D7}" type="sibTrans" cxnId="{83CC6473-E608-42CF-8103-51423203280D}">
      <dgm:prSet/>
      <dgm:spPr/>
      <dgm:t>
        <a:bodyPr/>
        <a:lstStyle/>
        <a:p>
          <a:endParaRPr lang="ru-RU"/>
        </a:p>
      </dgm:t>
    </dgm:pt>
    <dgm:pt modelId="{81B3A64D-7EF4-44AE-84BB-C6479F9524AA}">
      <dgm:prSet phldrT="[Текст]" custT="1"/>
      <dgm:spPr/>
      <dgm:t>
        <a:bodyPr/>
        <a:lstStyle/>
        <a:p>
          <a:r>
            <a:rPr lang="ro-RO" sz="18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  <a:cs typeface="Arial" pitchFamily="34" charset="0"/>
            </a:rPr>
            <a:t>Puterea compensatorie a cumpărătorilor</a:t>
          </a:r>
          <a:endParaRPr lang="ru-RU" sz="1800" b="1" i="1" dirty="0">
            <a:solidFill>
              <a:schemeClr val="bg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5D016B4-737C-4AAB-BBE6-DF21CC15C761}" type="parTrans" cxnId="{FD7640B3-FC3B-4F2A-BE5F-F68DE5E52593}">
      <dgm:prSet/>
      <dgm:spPr/>
      <dgm:t>
        <a:bodyPr/>
        <a:lstStyle/>
        <a:p>
          <a:endParaRPr lang="ru-RU"/>
        </a:p>
      </dgm:t>
    </dgm:pt>
    <dgm:pt modelId="{CB5FDCA8-50B9-432E-B4BD-E11021B52CC2}" type="sibTrans" cxnId="{FD7640B3-FC3B-4F2A-BE5F-F68DE5E52593}">
      <dgm:prSet/>
      <dgm:spPr/>
      <dgm:t>
        <a:bodyPr/>
        <a:lstStyle/>
        <a:p>
          <a:endParaRPr lang="ru-RU"/>
        </a:p>
      </dgm:t>
    </dgm:pt>
    <dgm:pt modelId="{29F9CDAE-7616-44EC-972A-7329A27BF891}">
      <dgm:prSet phldrT="[Текст]"/>
      <dgm:spPr/>
      <dgm:t>
        <a:bodyPr/>
        <a:lstStyle/>
        <a:p>
          <a:r>
            <a:rPr lang="ro-RO" b="1" dirty="0" smtClean="0">
              <a:latin typeface="Arial Rounded MT Bold" pitchFamily="34" charset="0"/>
            </a:rPr>
            <a:t>Factorii privind stabilirea poziției dominante (art.10) </a:t>
          </a:r>
          <a:endParaRPr lang="ru-RU" dirty="0"/>
        </a:p>
      </dgm:t>
    </dgm:pt>
    <dgm:pt modelId="{9E307B69-BA82-4DDC-9C36-1AFF6EA0948A}" type="parTrans" cxnId="{60A8B4B2-FDC5-40D5-9E39-7EB4D1C69F2C}">
      <dgm:prSet/>
      <dgm:spPr/>
      <dgm:t>
        <a:bodyPr/>
        <a:lstStyle/>
        <a:p>
          <a:endParaRPr lang="ru-RU"/>
        </a:p>
      </dgm:t>
    </dgm:pt>
    <dgm:pt modelId="{215F15CB-E15F-4FC0-9395-35C73A67AEE8}" type="sibTrans" cxnId="{60A8B4B2-FDC5-40D5-9E39-7EB4D1C69F2C}">
      <dgm:prSet/>
      <dgm:spPr/>
      <dgm:t>
        <a:bodyPr/>
        <a:lstStyle/>
        <a:p>
          <a:endParaRPr lang="ru-RU"/>
        </a:p>
      </dgm:t>
    </dgm:pt>
    <dgm:pt modelId="{7BC67D55-DE55-4437-9312-D5304EA2228F}" type="pres">
      <dgm:prSet presAssocID="{667762EF-7E0E-49CC-A723-6E8E20700F7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41DAF-0E17-4466-82BC-40987EE0E523}" type="pres">
      <dgm:prSet presAssocID="{667762EF-7E0E-49CC-A723-6E8E20700F72}" presName="ellipse" presStyleLbl="trBgShp" presStyleIdx="0" presStyleCnt="1"/>
      <dgm:spPr/>
      <dgm:t>
        <a:bodyPr/>
        <a:lstStyle/>
        <a:p>
          <a:endParaRPr lang="en-US"/>
        </a:p>
      </dgm:t>
    </dgm:pt>
    <dgm:pt modelId="{F1B06387-EB65-422A-A696-D7EA01F3B0D1}" type="pres">
      <dgm:prSet presAssocID="{667762EF-7E0E-49CC-A723-6E8E20700F72}" presName="arrow1" presStyleLbl="fgShp" presStyleIdx="0" presStyleCnt="1"/>
      <dgm:spPr/>
      <dgm:t>
        <a:bodyPr/>
        <a:lstStyle/>
        <a:p>
          <a:endParaRPr lang="en-US"/>
        </a:p>
      </dgm:t>
    </dgm:pt>
    <dgm:pt modelId="{F80F89FB-6CAE-44A3-A554-6EEE4CF2F529}" type="pres">
      <dgm:prSet presAssocID="{667762EF-7E0E-49CC-A723-6E8E20700F7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E3B86-FCAC-47C7-B0EA-317883DC0549}" type="pres">
      <dgm:prSet presAssocID="{87ABCA58-DDE2-456D-BCF9-6055A0E634CD}" presName="item1" presStyleLbl="node1" presStyleIdx="0" presStyleCnt="3" custScaleX="136804" custScaleY="116843" custLinFactNeighborX="-3584" custLinFactNeighborY="-3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EF0BD-61BF-4C64-8BEF-01E71340DAF6}" type="pres">
      <dgm:prSet presAssocID="{81B3A64D-7EF4-44AE-84BB-C6479F9524AA}" presName="item2" presStyleLbl="node1" presStyleIdx="1" presStyleCnt="3" custScaleX="121485" custScaleY="124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C9A50-3A0C-45D8-840C-E385DFF4824E}" type="pres">
      <dgm:prSet presAssocID="{29F9CDAE-7616-44EC-972A-7329A27BF891}" presName="item3" presStyleLbl="node1" presStyleIdx="2" presStyleCnt="3" custScaleX="118478" custScaleY="104808" custLinFactNeighborX="1812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C9E8B-65ED-407E-ABB9-2904D0C9A231}" type="pres">
      <dgm:prSet presAssocID="{667762EF-7E0E-49CC-A723-6E8E20700F72}" presName="funnel" presStyleLbl="trAlignAcc1" presStyleIdx="0" presStyleCnt="1" custLinFactNeighborX="-687" custLinFactNeighborY="2857"/>
      <dgm:spPr/>
      <dgm:t>
        <a:bodyPr/>
        <a:lstStyle/>
        <a:p>
          <a:endParaRPr lang="en-US"/>
        </a:p>
      </dgm:t>
    </dgm:pt>
  </dgm:ptLst>
  <dgm:cxnLst>
    <dgm:cxn modelId="{43E1AD15-56F8-497B-B076-829892103DD5}" type="presOf" srcId="{87ABCA58-DDE2-456D-BCF9-6055A0E634CD}" destId="{717EF0BD-61BF-4C64-8BEF-01E71340DAF6}" srcOrd="0" destOrd="0" presId="urn:microsoft.com/office/officeart/2005/8/layout/funnel1"/>
    <dgm:cxn modelId="{9E2FB469-B5A0-4031-8335-662F9AE0FFD1}" type="presOf" srcId="{667762EF-7E0E-49CC-A723-6E8E20700F72}" destId="{7BC67D55-DE55-4437-9312-D5304EA2228F}" srcOrd="0" destOrd="0" presId="urn:microsoft.com/office/officeart/2005/8/layout/funnel1"/>
    <dgm:cxn modelId="{60A8B4B2-FDC5-40D5-9E39-7EB4D1C69F2C}" srcId="{667762EF-7E0E-49CC-A723-6E8E20700F72}" destId="{29F9CDAE-7616-44EC-972A-7329A27BF891}" srcOrd="3" destOrd="0" parTransId="{9E307B69-BA82-4DDC-9C36-1AFF6EA0948A}" sibTransId="{215F15CB-E15F-4FC0-9395-35C73A67AEE8}"/>
    <dgm:cxn modelId="{96D274FD-2485-429D-85E1-BCB2E37F01FD}" type="presOf" srcId="{29F9CDAE-7616-44EC-972A-7329A27BF891}" destId="{F80F89FB-6CAE-44A3-A554-6EEE4CF2F529}" srcOrd="0" destOrd="0" presId="urn:microsoft.com/office/officeart/2005/8/layout/funnel1"/>
    <dgm:cxn modelId="{D72753C3-EBD4-4F52-8845-050622BF1E81}" type="presOf" srcId="{9DD44E91-E0D9-4853-BB92-B52106E47BC5}" destId="{50BC9A50-3A0C-45D8-840C-E385DFF4824E}" srcOrd="0" destOrd="0" presId="urn:microsoft.com/office/officeart/2005/8/layout/funnel1"/>
    <dgm:cxn modelId="{FD7640B3-FC3B-4F2A-BE5F-F68DE5E52593}" srcId="{667762EF-7E0E-49CC-A723-6E8E20700F72}" destId="{81B3A64D-7EF4-44AE-84BB-C6479F9524AA}" srcOrd="2" destOrd="0" parTransId="{65D016B4-737C-4AAB-BBE6-DF21CC15C761}" sibTransId="{CB5FDCA8-50B9-432E-B4BD-E11021B52CC2}"/>
    <dgm:cxn modelId="{9A63224D-C6D2-4D68-92E6-78E6AEA49AA8}" srcId="{667762EF-7E0E-49CC-A723-6E8E20700F72}" destId="{9DD44E91-E0D9-4853-BB92-B52106E47BC5}" srcOrd="0" destOrd="0" parTransId="{789E47A8-D7E3-424D-B4F7-5EA1995906AB}" sibTransId="{C62E0643-7C55-493F-A295-5FFDC94DEDDB}"/>
    <dgm:cxn modelId="{9FF31EE6-3E2B-4B0C-8DE7-3BA6FBA35E16}" type="presOf" srcId="{81B3A64D-7EF4-44AE-84BB-C6479F9524AA}" destId="{375E3B86-FCAC-47C7-B0EA-317883DC0549}" srcOrd="0" destOrd="0" presId="urn:microsoft.com/office/officeart/2005/8/layout/funnel1"/>
    <dgm:cxn modelId="{83CC6473-E608-42CF-8103-51423203280D}" srcId="{667762EF-7E0E-49CC-A723-6E8E20700F72}" destId="{87ABCA58-DDE2-456D-BCF9-6055A0E634CD}" srcOrd="1" destOrd="0" parTransId="{44A05632-20BE-4F79-AE43-359B5C649880}" sibTransId="{DC6FAAB9-06BE-4A08-A26E-8458071F84D7}"/>
    <dgm:cxn modelId="{8442C1D5-F213-44E1-AB78-F7F9F803F63C}" type="presParOf" srcId="{7BC67D55-DE55-4437-9312-D5304EA2228F}" destId="{EC241DAF-0E17-4466-82BC-40987EE0E523}" srcOrd="0" destOrd="0" presId="urn:microsoft.com/office/officeart/2005/8/layout/funnel1"/>
    <dgm:cxn modelId="{8E60AD0A-9A6E-4F48-A1C8-94A661AB0919}" type="presParOf" srcId="{7BC67D55-DE55-4437-9312-D5304EA2228F}" destId="{F1B06387-EB65-422A-A696-D7EA01F3B0D1}" srcOrd="1" destOrd="0" presId="urn:microsoft.com/office/officeart/2005/8/layout/funnel1"/>
    <dgm:cxn modelId="{CC1D9292-7932-43FA-91C3-95A87C8A40CC}" type="presParOf" srcId="{7BC67D55-DE55-4437-9312-D5304EA2228F}" destId="{F80F89FB-6CAE-44A3-A554-6EEE4CF2F529}" srcOrd="2" destOrd="0" presId="urn:microsoft.com/office/officeart/2005/8/layout/funnel1"/>
    <dgm:cxn modelId="{42B4BA09-429E-443B-A55B-2A65DFE2ABD1}" type="presParOf" srcId="{7BC67D55-DE55-4437-9312-D5304EA2228F}" destId="{375E3B86-FCAC-47C7-B0EA-317883DC0549}" srcOrd="3" destOrd="0" presId="urn:microsoft.com/office/officeart/2005/8/layout/funnel1"/>
    <dgm:cxn modelId="{507112F6-F725-416B-8FD6-52E7441459C0}" type="presParOf" srcId="{7BC67D55-DE55-4437-9312-D5304EA2228F}" destId="{717EF0BD-61BF-4C64-8BEF-01E71340DAF6}" srcOrd="4" destOrd="0" presId="urn:microsoft.com/office/officeart/2005/8/layout/funnel1"/>
    <dgm:cxn modelId="{C1E3CA83-7923-4C95-9F70-18BAE73F2173}" type="presParOf" srcId="{7BC67D55-DE55-4437-9312-D5304EA2228F}" destId="{50BC9A50-3A0C-45D8-840C-E385DFF4824E}" srcOrd="5" destOrd="0" presId="urn:microsoft.com/office/officeart/2005/8/layout/funnel1"/>
    <dgm:cxn modelId="{F9C5B6F2-752C-4879-AB99-2F485BFD9EB8}" type="presParOf" srcId="{7BC67D55-DE55-4437-9312-D5304EA2228F}" destId="{57EC9E8B-65ED-407E-ABB9-2904D0C9A23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4730A5-D95C-405D-8EF4-397FD16A416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600240-9FEB-47CE-843A-C65D812EBB1D}">
      <dgm:prSet phldrT="[Text]" custT="1"/>
      <dgm:spPr/>
      <dgm:t>
        <a:bodyPr/>
        <a:lstStyle/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Impunerea, în mod direct sau indirect, a unor prețuri inechitabile de vînzare ori de cumpărare sau a altor condiții inechitabile de tranzacționare;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Limitarea producției, comercializării sau dezvoltării tehnologice în dezvantajul consumatorilor;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Aplicarea în raporturile cu partenerii comerciali a unor condiții inegale la prestații echivalente, creînd în acest fel unora din ei un dezavantaj concurențial;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Condiționarea încheierii contractelor de acceptare de către partenerii comerciali a unor prestații suplimentare care, prin natura lor sau conform uzanțelor comerciale, nu au legătură cu obiectul </a:t>
          </a:r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acestor contracte;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Practicarea unor prețuri excesive sau a unor prețuri de ruinare în scopul înlăturării concurenților;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Refuzul neîntemeiat de a contracta cu anumiți furnizori sau de a face livrări către anumiți beneficiari;</a:t>
          </a:r>
        </a:p>
        <a:p>
          <a:pPr algn="just"/>
          <a:r>
            <a:rPr lang="ro-RO" sz="2000" b="1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dirty="0" smtClean="0">
              <a:solidFill>
                <a:schemeClr val="bg1"/>
              </a:solidFill>
              <a:latin typeface="Arial Rounded MT Bold" pitchFamily="34" charset="0"/>
            </a:rPr>
            <a:t>Ruperea unei relații contractuale stabilite anterior pe piața relevantă pentru singurul motiv că partenerul refuză să se supună unor condiții comerciale nejustificate.</a:t>
          </a:r>
          <a:endParaRPr lang="en-US" sz="2000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90E3294D-B0F7-4DD3-850E-B079C7D7FC33}" type="parTrans" cxnId="{EADE2635-A0EB-43A9-8531-C518D3C2F40F}">
      <dgm:prSet/>
      <dgm:spPr/>
      <dgm:t>
        <a:bodyPr/>
        <a:lstStyle/>
        <a:p>
          <a:endParaRPr lang="en-US"/>
        </a:p>
      </dgm:t>
    </dgm:pt>
    <dgm:pt modelId="{289C78E3-06CB-416C-9DC5-E2E73D17DE85}" type="sibTrans" cxnId="{EADE2635-A0EB-43A9-8531-C518D3C2F40F}">
      <dgm:prSet/>
      <dgm:spPr/>
      <dgm:t>
        <a:bodyPr/>
        <a:lstStyle/>
        <a:p>
          <a:endParaRPr lang="en-US"/>
        </a:p>
      </dgm:t>
    </dgm:pt>
    <dgm:pt modelId="{86E68263-B67E-4499-8FD4-44055FE9B80E}">
      <dgm:prSet phldrT="[Text]" phldr="1"/>
      <dgm:spPr/>
      <dgm:t>
        <a:bodyPr/>
        <a:lstStyle/>
        <a:p>
          <a:endParaRPr lang="en-US" dirty="0"/>
        </a:p>
      </dgm:t>
    </dgm:pt>
    <dgm:pt modelId="{3F20E1F4-5A7C-4F6D-B26D-0BE8C8E10300}" type="parTrans" cxnId="{3E95F357-ACAC-4EAB-87CC-EE11F4F7A90C}">
      <dgm:prSet/>
      <dgm:spPr/>
      <dgm:t>
        <a:bodyPr/>
        <a:lstStyle/>
        <a:p>
          <a:endParaRPr lang="en-US"/>
        </a:p>
      </dgm:t>
    </dgm:pt>
    <dgm:pt modelId="{CD2285B2-268F-4BAF-AB1A-E9EA5F54ECCD}" type="sibTrans" cxnId="{3E95F357-ACAC-4EAB-87CC-EE11F4F7A90C}">
      <dgm:prSet/>
      <dgm:spPr/>
      <dgm:t>
        <a:bodyPr/>
        <a:lstStyle/>
        <a:p>
          <a:endParaRPr lang="en-US"/>
        </a:p>
      </dgm:t>
    </dgm:pt>
    <dgm:pt modelId="{E3022E7C-0B82-4DDB-997B-F1D1D361F0A5}">
      <dgm:prSet phldrT="[Text]" phldr="1"/>
      <dgm:spPr/>
      <dgm:t>
        <a:bodyPr/>
        <a:lstStyle/>
        <a:p>
          <a:endParaRPr lang="en-US" dirty="0"/>
        </a:p>
      </dgm:t>
    </dgm:pt>
    <dgm:pt modelId="{4E9AE3A5-9C80-46AF-8B2D-6FBF3947F391}" type="parTrans" cxnId="{D31DFE66-CF92-486F-8297-23572BF62427}">
      <dgm:prSet/>
      <dgm:spPr/>
      <dgm:t>
        <a:bodyPr/>
        <a:lstStyle/>
        <a:p>
          <a:endParaRPr lang="en-US"/>
        </a:p>
      </dgm:t>
    </dgm:pt>
    <dgm:pt modelId="{BA459A6A-CEF4-4A14-B160-EE3DA26C8D2F}" type="sibTrans" cxnId="{D31DFE66-CF92-486F-8297-23572BF62427}">
      <dgm:prSet/>
      <dgm:spPr/>
      <dgm:t>
        <a:bodyPr/>
        <a:lstStyle/>
        <a:p>
          <a:endParaRPr lang="en-US"/>
        </a:p>
      </dgm:t>
    </dgm:pt>
    <dgm:pt modelId="{4FFF5439-B99A-435E-93BA-E85C0D3D0CE9}">
      <dgm:prSet phldrT="[Text]" phldr="1"/>
      <dgm:spPr/>
      <dgm:t>
        <a:bodyPr/>
        <a:lstStyle/>
        <a:p>
          <a:endParaRPr lang="en-US"/>
        </a:p>
      </dgm:t>
    </dgm:pt>
    <dgm:pt modelId="{8C7927F5-4AF9-4A47-9662-98D9D8AD1C6F}" type="parTrans" cxnId="{6796F2A6-333F-45CF-B9E1-AF464F1C03B3}">
      <dgm:prSet/>
      <dgm:spPr/>
      <dgm:t>
        <a:bodyPr/>
        <a:lstStyle/>
        <a:p>
          <a:endParaRPr lang="en-US"/>
        </a:p>
      </dgm:t>
    </dgm:pt>
    <dgm:pt modelId="{47698A87-150A-47D2-A238-7541A7F324CC}" type="sibTrans" cxnId="{6796F2A6-333F-45CF-B9E1-AF464F1C03B3}">
      <dgm:prSet/>
      <dgm:spPr/>
      <dgm:t>
        <a:bodyPr/>
        <a:lstStyle/>
        <a:p>
          <a:endParaRPr lang="en-US"/>
        </a:p>
      </dgm:t>
    </dgm:pt>
    <dgm:pt modelId="{CB7B3CE9-76BF-4D5B-8CB9-65885438A9EB}">
      <dgm:prSet phldrT="[Text]" phldr="1"/>
      <dgm:spPr/>
      <dgm:t>
        <a:bodyPr/>
        <a:lstStyle/>
        <a:p>
          <a:endParaRPr lang="en-US"/>
        </a:p>
      </dgm:t>
    </dgm:pt>
    <dgm:pt modelId="{3D93B7B0-0216-4CF1-9EB6-0DEE491BAF3B}" type="parTrans" cxnId="{ABD937CD-FE52-4492-95C5-109D8120705B}">
      <dgm:prSet/>
      <dgm:spPr/>
      <dgm:t>
        <a:bodyPr/>
        <a:lstStyle/>
        <a:p>
          <a:endParaRPr lang="en-US"/>
        </a:p>
      </dgm:t>
    </dgm:pt>
    <dgm:pt modelId="{65879D6C-C18E-4FC3-9427-815CF48FB091}" type="sibTrans" cxnId="{ABD937CD-FE52-4492-95C5-109D8120705B}">
      <dgm:prSet/>
      <dgm:spPr/>
      <dgm:t>
        <a:bodyPr/>
        <a:lstStyle/>
        <a:p>
          <a:endParaRPr lang="en-US"/>
        </a:p>
      </dgm:t>
    </dgm:pt>
    <dgm:pt modelId="{FB7F9541-42DD-42B7-8DC1-C33CBE6BA918}">
      <dgm:prSet phldrT="[Text]" custT="1"/>
      <dgm:spPr/>
      <dgm:t>
        <a:bodyPr/>
        <a:lstStyle/>
        <a:p>
          <a:r>
            <a:rPr lang="ro-RO" sz="3200" b="1" i="1" dirty="0" smtClean="0">
              <a:solidFill>
                <a:srgbClr val="C00000"/>
              </a:solidFill>
              <a:latin typeface="Arial Rounded MT Bold" pitchFamily="34" charset="0"/>
            </a:rPr>
            <a:t>Practici abuzive  (art. 11)</a:t>
          </a:r>
          <a:endParaRPr lang="en-US" sz="3200" b="1" i="1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B38BFF0E-0619-46AA-BEAF-02215198F6FF}" type="sibTrans" cxnId="{2426DB1B-D0DD-43CC-A8D7-B8CB6C8366DE}">
      <dgm:prSet/>
      <dgm:spPr/>
      <dgm:t>
        <a:bodyPr/>
        <a:lstStyle/>
        <a:p>
          <a:endParaRPr lang="en-US" dirty="0"/>
        </a:p>
      </dgm:t>
    </dgm:pt>
    <dgm:pt modelId="{1248CB55-274C-40A5-A4BF-A274C1FE092F}" type="parTrans" cxnId="{2426DB1B-D0DD-43CC-A8D7-B8CB6C8366DE}">
      <dgm:prSet/>
      <dgm:spPr/>
      <dgm:t>
        <a:bodyPr/>
        <a:lstStyle/>
        <a:p>
          <a:endParaRPr lang="en-US"/>
        </a:p>
      </dgm:t>
    </dgm:pt>
    <dgm:pt modelId="{CAA8A225-643E-487B-BFBB-AFBFD3959AAD}" type="pres">
      <dgm:prSet presAssocID="{AD4730A5-D95C-405D-8EF4-397FD16A41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17579-53BB-4D87-BD1D-FFF7199FF98C}" type="pres">
      <dgm:prSet presAssocID="{FB7F9541-42DD-42B7-8DC1-C33CBE6BA918}" presName="roof" presStyleLbl="dkBgShp" presStyleIdx="0" presStyleCnt="2" custScaleY="26063"/>
      <dgm:spPr/>
      <dgm:t>
        <a:bodyPr/>
        <a:lstStyle/>
        <a:p>
          <a:endParaRPr lang="en-US"/>
        </a:p>
      </dgm:t>
    </dgm:pt>
    <dgm:pt modelId="{51E5D954-BCBD-413C-9C91-F7927E53A77B}" type="pres">
      <dgm:prSet presAssocID="{FB7F9541-42DD-42B7-8DC1-C33CBE6BA918}" presName="pillars" presStyleCnt="0"/>
      <dgm:spPr/>
    </dgm:pt>
    <dgm:pt modelId="{D230E169-FAA1-4C74-B3EA-23CD86DE695D}" type="pres">
      <dgm:prSet presAssocID="{FB7F9541-42DD-42B7-8DC1-C33CBE6BA918}" presName="pillar1" presStyleLbl="node1" presStyleIdx="0" presStyleCnt="1" custScaleY="137004" custLinFactNeighborX="1241" custLinFactNeighborY="-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3736E-0B16-4F50-8F81-B8A263646389}" type="pres">
      <dgm:prSet presAssocID="{FB7F9541-42DD-42B7-8DC1-C33CBE6BA918}" presName="base" presStyleLbl="dkBgShp" presStyleIdx="1" presStyleCnt="2" custAng="10800000" custScaleY="63704" custLinFactY="26843" custLinFactNeighborX="-130" custLinFactNeighborY="100000"/>
      <dgm:spPr/>
    </dgm:pt>
  </dgm:ptLst>
  <dgm:cxnLst>
    <dgm:cxn modelId="{636256D3-E211-424A-80CA-8CC94C49C5D8}" type="presOf" srcId="{AD4730A5-D95C-405D-8EF4-397FD16A4163}" destId="{CAA8A225-643E-487B-BFBB-AFBFD3959AAD}" srcOrd="0" destOrd="0" presId="urn:microsoft.com/office/officeart/2005/8/layout/hList3"/>
    <dgm:cxn modelId="{ABD937CD-FE52-4492-95C5-109D8120705B}" srcId="{4FFF5439-B99A-435E-93BA-E85C0D3D0CE9}" destId="{CB7B3CE9-76BF-4D5B-8CB9-65885438A9EB}" srcOrd="0" destOrd="0" parTransId="{3D93B7B0-0216-4CF1-9EB6-0DEE491BAF3B}" sibTransId="{65879D6C-C18E-4FC3-9427-815CF48FB091}"/>
    <dgm:cxn modelId="{3E95F357-ACAC-4EAB-87CC-EE11F4F7A90C}" srcId="{AD4730A5-D95C-405D-8EF4-397FD16A4163}" destId="{86E68263-B67E-4499-8FD4-44055FE9B80E}" srcOrd="1" destOrd="0" parTransId="{3F20E1F4-5A7C-4F6D-B26D-0BE8C8E10300}" sibTransId="{CD2285B2-268F-4BAF-AB1A-E9EA5F54ECCD}"/>
    <dgm:cxn modelId="{2426DB1B-D0DD-43CC-A8D7-B8CB6C8366DE}" srcId="{AD4730A5-D95C-405D-8EF4-397FD16A4163}" destId="{FB7F9541-42DD-42B7-8DC1-C33CBE6BA918}" srcOrd="0" destOrd="0" parTransId="{1248CB55-274C-40A5-A4BF-A274C1FE092F}" sibTransId="{B38BFF0E-0619-46AA-BEAF-02215198F6FF}"/>
    <dgm:cxn modelId="{D31DFE66-CF92-486F-8297-23572BF62427}" srcId="{86E68263-B67E-4499-8FD4-44055FE9B80E}" destId="{E3022E7C-0B82-4DDB-997B-F1D1D361F0A5}" srcOrd="0" destOrd="0" parTransId="{4E9AE3A5-9C80-46AF-8B2D-6FBF3947F391}" sibTransId="{BA459A6A-CEF4-4A14-B160-EE3DA26C8D2F}"/>
    <dgm:cxn modelId="{EADE2635-A0EB-43A9-8531-C518D3C2F40F}" srcId="{FB7F9541-42DD-42B7-8DC1-C33CBE6BA918}" destId="{07600240-9FEB-47CE-843A-C65D812EBB1D}" srcOrd="0" destOrd="0" parTransId="{90E3294D-B0F7-4DD3-850E-B079C7D7FC33}" sibTransId="{289C78E3-06CB-416C-9DC5-E2E73D17DE85}"/>
    <dgm:cxn modelId="{6796F2A6-333F-45CF-B9E1-AF464F1C03B3}" srcId="{AD4730A5-D95C-405D-8EF4-397FD16A4163}" destId="{4FFF5439-B99A-435E-93BA-E85C0D3D0CE9}" srcOrd="2" destOrd="0" parTransId="{8C7927F5-4AF9-4A47-9662-98D9D8AD1C6F}" sibTransId="{47698A87-150A-47D2-A238-7541A7F324CC}"/>
    <dgm:cxn modelId="{A4C1BC07-6416-4398-BCAF-6D7968411EE2}" type="presOf" srcId="{07600240-9FEB-47CE-843A-C65D812EBB1D}" destId="{D230E169-FAA1-4C74-B3EA-23CD86DE695D}" srcOrd="0" destOrd="0" presId="urn:microsoft.com/office/officeart/2005/8/layout/hList3"/>
    <dgm:cxn modelId="{681B48CE-E685-498E-9618-0103A1EE4C03}" type="presOf" srcId="{FB7F9541-42DD-42B7-8DC1-C33CBE6BA918}" destId="{1A617579-53BB-4D87-BD1D-FFF7199FF98C}" srcOrd="0" destOrd="0" presId="urn:microsoft.com/office/officeart/2005/8/layout/hList3"/>
    <dgm:cxn modelId="{7C250B87-3E5D-4F49-9522-ACE1E6FC9C10}" type="presParOf" srcId="{CAA8A225-643E-487B-BFBB-AFBFD3959AAD}" destId="{1A617579-53BB-4D87-BD1D-FFF7199FF98C}" srcOrd="0" destOrd="0" presId="urn:microsoft.com/office/officeart/2005/8/layout/hList3"/>
    <dgm:cxn modelId="{34115E0D-E539-4B4D-8D85-03A3991F33B6}" type="presParOf" srcId="{CAA8A225-643E-487B-BFBB-AFBFD3959AAD}" destId="{51E5D954-BCBD-413C-9C91-F7927E53A77B}" srcOrd="1" destOrd="0" presId="urn:microsoft.com/office/officeart/2005/8/layout/hList3"/>
    <dgm:cxn modelId="{7A8D34C7-C85A-4141-9917-38B4DFAD1DBF}" type="presParOf" srcId="{51E5D954-BCBD-413C-9C91-F7927E53A77B}" destId="{D230E169-FAA1-4C74-B3EA-23CD86DE695D}" srcOrd="0" destOrd="0" presId="urn:microsoft.com/office/officeart/2005/8/layout/hList3"/>
    <dgm:cxn modelId="{C39BFD08-C52D-4E14-9E1D-57F1E47C5085}" type="presParOf" srcId="{CAA8A225-643E-487B-BFBB-AFBFD3959AAD}" destId="{EB03736E-0B16-4F50-8F81-B8A26364638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0C233-D60F-4720-8FE9-CF85D058E78C}" type="doc">
      <dgm:prSet loTypeId="urn:microsoft.com/office/officeart/2005/8/layout/hierarchy3" loCatId="hierarchy" qsTypeId="urn:microsoft.com/office/officeart/2005/8/quickstyle/3d4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298019-23E3-45B1-A216-014C80C81CF1}">
      <dgm:prSet phldrT="[Text]" custT="1"/>
      <dgm:spPr>
        <a:solidFill>
          <a:schemeClr val="tx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o-RO" sz="4400" b="0" i="1" dirty="0" smtClean="0"/>
            <a:t>Practicile abuzive </a:t>
          </a:r>
          <a:r>
            <a:rPr lang="ro-RO" sz="4400" b="1" i="1" dirty="0" smtClean="0">
              <a:solidFill>
                <a:schemeClr val="accent1"/>
              </a:solidFill>
            </a:rPr>
            <a:t>pot fi </a:t>
          </a:r>
          <a:r>
            <a:rPr lang="ro-RO" sz="4400" b="0" i="1" dirty="0" smtClean="0"/>
            <a:t>justificate de:</a:t>
          </a:r>
          <a:endParaRPr lang="en-US" sz="4400" b="0" i="1" dirty="0"/>
        </a:p>
      </dgm:t>
    </dgm:pt>
    <dgm:pt modelId="{89615CF6-100A-4528-A250-654EF339A8DD}" type="parTrans" cxnId="{04AAEDC9-4571-4527-AA0E-996307B3F056}">
      <dgm:prSet/>
      <dgm:spPr/>
      <dgm:t>
        <a:bodyPr/>
        <a:lstStyle/>
        <a:p>
          <a:endParaRPr lang="en-US"/>
        </a:p>
      </dgm:t>
    </dgm:pt>
    <dgm:pt modelId="{6B5216EB-8652-4865-95C7-04AA9AE8E628}" type="sibTrans" cxnId="{04AAEDC9-4571-4527-AA0E-996307B3F056}">
      <dgm:prSet/>
      <dgm:spPr/>
      <dgm:t>
        <a:bodyPr/>
        <a:lstStyle/>
        <a:p>
          <a:endParaRPr lang="en-US"/>
        </a:p>
      </dgm:t>
    </dgm:pt>
    <dgm:pt modelId="{1F74C9F0-5CC1-4A7E-821D-3CEFEF47D59E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o-RO" dirty="0" smtClean="0">
              <a:latin typeface="Arial Rounded MT Bold" pitchFamily="34" charset="0"/>
            </a:rPr>
            <a:t>Necesitatea obiectivă </a:t>
          </a:r>
          <a:endParaRPr lang="en-US" dirty="0">
            <a:latin typeface="Arial Rounded MT Bold" pitchFamily="34" charset="0"/>
          </a:endParaRPr>
        </a:p>
      </dgm:t>
    </dgm:pt>
    <dgm:pt modelId="{7C06AF22-C6B8-4C00-9C9B-022C0B907BBB}" type="parTrans" cxnId="{EE7BCD0E-9DC0-43BE-84EB-DF62C8243E39}">
      <dgm:prSet/>
      <dgm:spPr/>
      <dgm:t>
        <a:bodyPr/>
        <a:lstStyle/>
        <a:p>
          <a:endParaRPr lang="en-US"/>
        </a:p>
      </dgm:t>
    </dgm:pt>
    <dgm:pt modelId="{027DF2FC-4256-4D1C-80C6-18F50146C69B}" type="sibTrans" cxnId="{EE7BCD0E-9DC0-43BE-84EB-DF62C8243E39}">
      <dgm:prSet/>
      <dgm:spPr/>
      <dgm:t>
        <a:bodyPr/>
        <a:lstStyle/>
        <a:p>
          <a:endParaRPr lang="en-US"/>
        </a:p>
      </dgm:t>
    </dgm:pt>
    <dgm:pt modelId="{C7AB02DD-2667-4054-8472-B47DB9ECAEF8}">
      <dgm:prSet phldrT="[Text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o-RO" sz="4500" dirty="0" smtClean="0">
              <a:latin typeface="Arial Rounded MT Bold" pitchFamily="34" charset="0"/>
            </a:rPr>
            <a:t>Creșterea eficienței</a:t>
          </a:r>
          <a:endParaRPr lang="en-US" sz="4500" dirty="0">
            <a:latin typeface="Arial Rounded MT Bold" pitchFamily="34" charset="0"/>
          </a:endParaRPr>
        </a:p>
      </dgm:t>
    </dgm:pt>
    <dgm:pt modelId="{21CA8289-A7D7-4CA9-8F90-22FF619EC81F}" type="parTrans" cxnId="{571ADCBA-1BC2-4685-B93E-FCB03ADC4542}">
      <dgm:prSet/>
      <dgm:spPr/>
      <dgm:t>
        <a:bodyPr/>
        <a:lstStyle/>
        <a:p>
          <a:endParaRPr lang="en-US"/>
        </a:p>
      </dgm:t>
    </dgm:pt>
    <dgm:pt modelId="{83060B4F-347A-4073-982F-A72D8D0722EA}" type="sibTrans" cxnId="{571ADCBA-1BC2-4685-B93E-FCB03ADC4542}">
      <dgm:prSet/>
      <dgm:spPr/>
      <dgm:t>
        <a:bodyPr/>
        <a:lstStyle/>
        <a:p>
          <a:endParaRPr lang="en-US"/>
        </a:p>
      </dgm:t>
    </dgm:pt>
    <dgm:pt modelId="{A9082D15-0CF1-4451-802B-8615AE91BDB1}" type="pres">
      <dgm:prSet presAssocID="{6F60C233-D60F-4720-8FE9-CF85D058E7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8B7BFF-9073-4AED-A1F3-1CC09D2B7EC8}" type="pres">
      <dgm:prSet presAssocID="{A6298019-23E3-45B1-A216-014C80C81CF1}" presName="root" presStyleCnt="0"/>
      <dgm:spPr/>
    </dgm:pt>
    <dgm:pt modelId="{B232F8EC-ADB3-47E7-B72A-D716D7952FA9}" type="pres">
      <dgm:prSet presAssocID="{A6298019-23E3-45B1-A216-014C80C81CF1}" presName="rootComposite" presStyleCnt="0"/>
      <dgm:spPr/>
    </dgm:pt>
    <dgm:pt modelId="{E8300440-E541-4594-B2CD-5DABFFB1F43D}" type="pres">
      <dgm:prSet presAssocID="{A6298019-23E3-45B1-A216-014C80C81CF1}" presName="rootText" presStyleLbl="node1" presStyleIdx="0" presStyleCnt="1" custScaleX="300554" custScaleY="158197" custLinFactNeighborX="-2060" custLinFactNeighborY="-72"/>
      <dgm:spPr/>
      <dgm:t>
        <a:bodyPr/>
        <a:lstStyle/>
        <a:p>
          <a:endParaRPr lang="en-US"/>
        </a:p>
      </dgm:t>
    </dgm:pt>
    <dgm:pt modelId="{78FFEE01-5DB6-4B77-87C0-906C0046C553}" type="pres">
      <dgm:prSet presAssocID="{A6298019-23E3-45B1-A216-014C80C81CF1}" presName="rootConnector" presStyleLbl="node1" presStyleIdx="0" presStyleCnt="1"/>
      <dgm:spPr/>
      <dgm:t>
        <a:bodyPr/>
        <a:lstStyle/>
        <a:p>
          <a:endParaRPr lang="en-US"/>
        </a:p>
      </dgm:t>
    </dgm:pt>
    <dgm:pt modelId="{523B2C83-4E8D-48CD-9785-4D5F703630E9}" type="pres">
      <dgm:prSet presAssocID="{A6298019-23E3-45B1-A216-014C80C81CF1}" presName="childShape" presStyleCnt="0"/>
      <dgm:spPr/>
    </dgm:pt>
    <dgm:pt modelId="{78A602D4-3994-43A2-BC73-6C9C84E5B76E}" type="pres">
      <dgm:prSet presAssocID="{7C06AF22-C6B8-4C00-9C9B-022C0B907BBB}" presName="Name13" presStyleLbl="parChTrans1D2" presStyleIdx="0" presStyleCnt="2"/>
      <dgm:spPr/>
      <dgm:t>
        <a:bodyPr/>
        <a:lstStyle/>
        <a:p>
          <a:endParaRPr lang="en-US"/>
        </a:p>
      </dgm:t>
    </dgm:pt>
    <dgm:pt modelId="{E389D407-1BD7-49B3-AE94-64ED21C065D6}" type="pres">
      <dgm:prSet presAssocID="{1F74C9F0-5CC1-4A7E-821D-3CEFEF47D59E}" presName="childText" presStyleLbl="bgAcc1" presStyleIdx="0" presStyleCnt="2" custScaleX="395409" custLinFactNeighborX="-2385" custLinFactNeighborY="-4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4003F-1B9A-47C6-9E96-3293AA1E422A}" type="pres">
      <dgm:prSet presAssocID="{21CA8289-A7D7-4CA9-8F90-22FF619EC81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E60B002-2933-4B39-AD3C-241D6C2E1DF7}" type="pres">
      <dgm:prSet presAssocID="{C7AB02DD-2667-4054-8472-B47DB9ECAEF8}" presName="childText" presStyleLbl="bgAcc1" presStyleIdx="1" presStyleCnt="2" custScaleX="399517" custLinFactNeighborX="-2596" custLinFactNeighborY="-6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25D1B-F092-4BFD-94AF-ABB48F891324}" type="presOf" srcId="{7C06AF22-C6B8-4C00-9C9B-022C0B907BBB}" destId="{78A602D4-3994-43A2-BC73-6C9C84E5B76E}" srcOrd="0" destOrd="0" presId="urn:microsoft.com/office/officeart/2005/8/layout/hierarchy3"/>
    <dgm:cxn modelId="{F6BA2D4F-F77F-4859-A758-93DC12D57691}" type="presOf" srcId="{C7AB02DD-2667-4054-8472-B47DB9ECAEF8}" destId="{6E60B002-2933-4B39-AD3C-241D6C2E1DF7}" srcOrd="0" destOrd="0" presId="urn:microsoft.com/office/officeart/2005/8/layout/hierarchy3"/>
    <dgm:cxn modelId="{571ADCBA-1BC2-4685-B93E-FCB03ADC4542}" srcId="{A6298019-23E3-45B1-A216-014C80C81CF1}" destId="{C7AB02DD-2667-4054-8472-B47DB9ECAEF8}" srcOrd="1" destOrd="0" parTransId="{21CA8289-A7D7-4CA9-8F90-22FF619EC81F}" sibTransId="{83060B4F-347A-4073-982F-A72D8D0722EA}"/>
    <dgm:cxn modelId="{73974782-5E20-4AA9-834B-BD7937CADAD4}" type="presOf" srcId="{A6298019-23E3-45B1-A216-014C80C81CF1}" destId="{E8300440-E541-4594-B2CD-5DABFFB1F43D}" srcOrd="0" destOrd="0" presId="urn:microsoft.com/office/officeart/2005/8/layout/hierarchy3"/>
    <dgm:cxn modelId="{2D0F1EFE-17A7-42D0-A1AE-237429FE3D25}" type="presOf" srcId="{21CA8289-A7D7-4CA9-8F90-22FF619EC81F}" destId="{AA54003F-1B9A-47C6-9E96-3293AA1E422A}" srcOrd="0" destOrd="0" presId="urn:microsoft.com/office/officeart/2005/8/layout/hierarchy3"/>
    <dgm:cxn modelId="{04AAEDC9-4571-4527-AA0E-996307B3F056}" srcId="{6F60C233-D60F-4720-8FE9-CF85D058E78C}" destId="{A6298019-23E3-45B1-A216-014C80C81CF1}" srcOrd="0" destOrd="0" parTransId="{89615CF6-100A-4528-A250-654EF339A8DD}" sibTransId="{6B5216EB-8652-4865-95C7-04AA9AE8E628}"/>
    <dgm:cxn modelId="{85AB024A-BC64-421D-92A6-035C8EEBFC4C}" type="presOf" srcId="{A6298019-23E3-45B1-A216-014C80C81CF1}" destId="{78FFEE01-5DB6-4B77-87C0-906C0046C553}" srcOrd="1" destOrd="0" presId="urn:microsoft.com/office/officeart/2005/8/layout/hierarchy3"/>
    <dgm:cxn modelId="{A9CDCECF-C821-4872-A748-F77CA4E9506C}" type="presOf" srcId="{1F74C9F0-5CC1-4A7E-821D-3CEFEF47D59E}" destId="{E389D407-1BD7-49B3-AE94-64ED21C065D6}" srcOrd="0" destOrd="0" presId="urn:microsoft.com/office/officeart/2005/8/layout/hierarchy3"/>
    <dgm:cxn modelId="{685BEDCE-A67D-40E3-8161-9C92886CB1CC}" type="presOf" srcId="{6F60C233-D60F-4720-8FE9-CF85D058E78C}" destId="{A9082D15-0CF1-4451-802B-8615AE91BDB1}" srcOrd="0" destOrd="0" presId="urn:microsoft.com/office/officeart/2005/8/layout/hierarchy3"/>
    <dgm:cxn modelId="{EE7BCD0E-9DC0-43BE-84EB-DF62C8243E39}" srcId="{A6298019-23E3-45B1-A216-014C80C81CF1}" destId="{1F74C9F0-5CC1-4A7E-821D-3CEFEF47D59E}" srcOrd="0" destOrd="0" parTransId="{7C06AF22-C6B8-4C00-9C9B-022C0B907BBB}" sibTransId="{027DF2FC-4256-4D1C-80C6-18F50146C69B}"/>
    <dgm:cxn modelId="{801B6D2A-6936-4B21-95B5-7D51A6BC3814}" type="presParOf" srcId="{A9082D15-0CF1-4451-802B-8615AE91BDB1}" destId="{D78B7BFF-9073-4AED-A1F3-1CC09D2B7EC8}" srcOrd="0" destOrd="0" presId="urn:microsoft.com/office/officeart/2005/8/layout/hierarchy3"/>
    <dgm:cxn modelId="{3EA850D7-21B9-4DBA-8080-B37F01D43459}" type="presParOf" srcId="{D78B7BFF-9073-4AED-A1F3-1CC09D2B7EC8}" destId="{B232F8EC-ADB3-47E7-B72A-D716D7952FA9}" srcOrd="0" destOrd="0" presId="urn:microsoft.com/office/officeart/2005/8/layout/hierarchy3"/>
    <dgm:cxn modelId="{D20A1B5B-69DD-4D4C-9E38-74A640D3F649}" type="presParOf" srcId="{B232F8EC-ADB3-47E7-B72A-D716D7952FA9}" destId="{E8300440-E541-4594-B2CD-5DABFFB1F43D}" srcOrd="0" destOrd="0" presId="urn:microsoft.com/office/officeart/2005/8/layout/hierarchy3"/>
    <dgm:cxn modelId="{B2AEF300-C4A3-4E26-8D6A-3F891A71FB07}" type="presParOf" srcId="{B232F8EC-ADB3-47E7-B72A-D716D7952FA9}" destId="{78FFEE01-5DB6-4B77-87C0-906C0046C553}" srcOrd="1" destOrd="0" presId="urn:microsoft.com/office/officeart/2005/8/layout/hierarchy3"/>
    <dgm:cxn modelId="{DABDF318-F8B8-4A78-871B-841A4AD8B6F6}" type="presParOf" srcId="{D78B7BFF-9073-4AED-A1F3-1CC09D2B7EC8}" destId="{523B2C83-4E8D-48CD-9785-4D5F703630E9}" srcOrd="1" destOrd="0" presId="urn:microsoft.com/office/officeart/2005/8/layout/hierarchy3"/>
    <dgm:cxn modelId="{DAAE06FF-2F18-41DB-8DDC-611369FDC258}" type="presParOf" srcId="{523B2C83-4E8D-48CD-9785-4D5F703630E9}" destId="{78A602D4-3994-43A2-BC73-6C9C84E5B76E}" srcOrd="0" destOrd="0" presId="urn:microsoft.com/office/officeart/2005/8/layout/hierarchy3"/>
    <dgm:cxn modelId="{FCDB67F2-0E52-4DA1-9C0C-471169834DAD}" type="presParOf" srcId="{523B2C83-4E8D-48CD-9785-4D5F703630E9}" destId="{E389D407-1BD7-49B3-AE94-64ED21C065D6}" srcOrd="1" destOrd="0" presId="urn:microsoft.com/office/officeart/2005/8/layout/hierarchy3"/>
    <dgm:cxn modelId="{4F7A2CEF-E0F8-4EF9-80D2-09E153B5C783}" type="presParOf" srcId="{523B2C83-4E8D-48CD-9785-4D5F703630E9}" destId="{AA54003F-1B9A-47C6-9E96-3293AA1E422A}" srcOrd="2" destOrd="0" presId="urn:microsoft.com/office/officeart/2005/8/layout/hierarchy3"/>
    <dgm:cxn modelId="{03F34ABF-BB01-450A-8EDC-28C08C757CE2}" type="presParOf" srcId="{523B2C83-4E8D-48CD-9785-4D5F703630E9}" destId="{6E60B002-2933-4B39-AD3C-241D6C2E1DF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41DAF-0E17-4466-82BC-40987EE0E523}">
      <dsp:nvSpPr>
        <dsp:cNvPr id="0" name=""/>
        <dsp:cNvSpPr/>
      </dsp:nvSpPr>
      <dsp:spPr>
        <a:xfrm>
          <a:off x="1983368" y="307111"/>
          <a:ext cx="6094987" cy="211670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06387-EB65-422A-A696-D7EA01F3B0D1}">
      <dsp:nvSpPr>
        <dsp:cNvPr id="0" name=""/>
        <dsp:cNvSpPr/>
      </dsp:nvSpPr>
      <dsp:spPr>
        <a:xfrm>
          <a:off x="4449712" y="5490213"/>
          <a:ext cx="1181199" cy="75596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F89FB-6CAE-44A3-A554-6EEE4CF2F529}">
      <dsp:nvSpPr>
        <dsp:cNvPr id="0" name=""/>
        <dsp:cNvSpPr/>
      </dsp:nvSpPr>
      <dsp:spPr>
        <a:xfrm>
          <a:off x="2205434" y="6094987"/>
          <a:ext cx="5669756" cy="1417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200" b="1" kern="1200" dirty="0" smtClean="0">
              <a:latin typeface="Arial Rounded MT Bold" pitchFamily="34" charset="0"/>
            </a:rPr>
            <a:t>Factorii privind stabilirea poziției dominante (art.10) </a:t>
          </a:r>
          <a:endParaRPr lang="ru-RU" sz="3200" kern="1200" dirty="0"/>
        </a:p>
      </dsp:txBody>
      <dsp:txXfrm>
        <a:off x="2205434" y="6094987"/>
        <a:ext cx="5669756" cy="1417439"/>
      </dsp:txXfrm>
    </dsp:sp>
    <dsp:sp modelId="{375E3B86-FCAC-47C7-B0EA-317883DC0549}">
      <dsp:nvSpPr>
        <dsp:cNvPr id="0" name=""/>
        <dsp:cNvSpPr/>
      </dsp:nvSpPr>
      <dsp:spPr>
        <a:xfrm>
          <a:off x="3731841" y="2332042"/>
          <a:ext cx="2908670" cy="2484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  <a:cs typeface="Arial" pitchFamily="34" charset="0"/>
            </a:rPr>
            <a:t>Puterea compensatorie a cumpărătorilor</a:t>
          </a:r>
          <a:endParaRPr lang="ru-RU" sz="1800" b="1" i="1" kern="1200" dirty="0">
            <a:solidFill>
              <a:schemeClr val="bg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157806" y="2695854"/>
        <a:ext cx="2056740" cy="1756643"/>
      </dsp:txXfrm>
    </dsp:sp>
    <dsp:sp modelId="{717EF0BD-61BF-4C64-8BEF-01E71340DAF6}">
      <dsp:nvSpPr>
        <dsp:cNvPr id="0" name=""/>
        <dsp:cNvSpPr/>
      </dsp:nvSpPr>
      <dsp:spPr>
        <a:xfrm>
          <a:off x="2449511" y="731837"/>
          <a:ext cx="2582963" cy="2646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rPr>
            <a:t>Poziția  (cota) pe  piață a întreprinderii dominante și a concurenților ei  </a:t>
          </a:r>
          <a:endParaRPr lang="ru-RU" sz="18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2827777" y="1119466"/>
        <a:ext cx="1826431" cy="1871639"/>
      </dsp:txXfrm>
    </dsp:sp>
    <dsp:sp modelId="{50BC9A50-3A0C-45D8-840C-E385DFF4824E}">
      <dsp:nvSpPr>
        <dsp:cNvPr id="0" name=""/>
        <dsp:cNvSpPr/>
      </dsp:nvSpPr>
      <dsp:spPr>
        <a:xfrm>
          <a:off x="5040314" y="427036"/>
          <a:ext cx="2519030" cy="2228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rPr>
            <a:t>Expansiunea și intrarea pe piață</a:t>
          </a:r>
          <a:endParaRPr lang="ru-RU" sz="18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409217" y="753375"/>
        <a:ext cx="1781224" cy="1575706"/>
      </dsp:txXfrm>
    </dsp:sp>
    <dsp:sp modelId="{57EC9E8B-65ED-407E-ABB9-2904D0C9A231}">
      <dsp:nvSpPr>
        <dsp:cNvPr id="0" name=""/>
        <dsp:cNvSpPr/>
      </dsp:nvSpPr>
      <dsp:spPr>
        <a:xfrm>
          <a:off x="1687511" y="198433"/>
          <a:ext cx="6614715" cy="529177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7579-53BB-4D87-BD1D-FFF7199FF98C}">
      <dsp:nvSpPr>
        <dsp:cNvPr id="0" name=""/>
        <dsp:cNvSpPr/>
      </dsp:nvSpPr>
      <dsp:spPr>
        <a:xfrm>
          <a:off x="0" y="239273"/>
          <a:ext cx="8569325" cy="5815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200" b="1" i="1" kern="1200" dirty="0" smtClean="0">
              <a:solidFill>
                <a:srgbClr val="C00000"/>
              </a:solidFill>
              <a:latin typeface="Arial Rounded MT Bold" pitchFamily="34" charset="0"/>
            </a:rPr>
            <a:t>Practici abuzive  (art. 11)</a:t>
          </a:r>
          <a:endParaRPr lang="en-US" sz="3200" b="1" i="1" kern="1200" dirty="0">
            <a:solidFill>
              <a:srgbClr val="C00000"/>
            </a:solidFill>
            <a:latin typeface="Arial Rounded MT Bold" pitchFamily="34" charset="0"/>
          </a:endParaRPr>
        </a:p>
      </dsp:txBody>
      <dsp:txXfrm>
        <a:off x="0" y="239273"/>
        <a:ext cx="8569325" cy="581525"/>
      </dsp:txXfrm>
    </dsp:sp>
    <dsp:sp modelId="{D230E169-FAA1-4C74-B3EA-23CD86DE695D}">
      <dsp:nvSpPr>
        <dsp:cNvPr id="0" name=""/>
        <dsp:cNvSpPr/>
      </dsp:nvSpPr>
      <dsp:spPr>
        <a:xfrm>
          <a:off x="0" y="776944"/>
          <a:ext cx="8569325" cy="6419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Impunerea, în mod direct sau indirect, a unor prețuri inechitabile de vînzare ori de cumpărare sau a altor condiții inechitabile de tranzacționare;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Limitarea producției, comercializării sau dezvoltării tehnologice în dezvantajul consumatorilor;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Aplicarea în raporturile cu partenerii comerciali a unor condiții inegale la prestații echivalente, creînd în acest fel unora din ei un dezavantaj concurențial;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Condiționarea încheierii contractelor de acceptare de către partenerii comerciali a unor prestații suplimentare care, prin natura lor sau conform uzanțelor comerciale, nu au legătură cu obiectul </a:t>
          </a: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acestor contracte;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Practicarea unor prețuri excesive sau a unor prețuri de ruinare în scopul înlăturării concurenților;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Refuzul neîntemeiat de a contracta cu anumiți furnizori sau de a face livrări către anumiți beneficiari;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bg1"/>
              </a:solidFill>
              <a:latin typeface="SimSun"/>
              <a:ea typeface="SimSun"/>
            </a:rPr>
            <a:t>● </a:t>
          </a:r>
          <a:r>
            <a:rPr lang="ro-RO" sz="2000" b="1" kern="1200" dirty="0" smtClean="0">
              <a:solidFill>
                <a:schemeClr val="bg1"/>
              </a:solidFill>
              <a:latin typeface="Arial Rounded MT Bold" pitchFamily="34" charset="0"/>
            </a:rPr>
            <a:t>Ruperea unei relații contractuale stabilite anterior pe piața relevantă pentru singurul motiv că partenerul refuză să se supună unor condiții comerciale nejustificate.</a:t>
          </a:r>
          <a:endParaRPr lang="en-US" sz="20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>
        <a:off x="0" y="776944"/>
        <a:ext cx="8569325" cy="6419440"/>
      </dsp:txXfrm>
    </dsp:sp>
    <dsp:sp modelId="{EB03736E-0B16-4F50-8F81-B8A263646389}">
      <dsp:nvSpPr>
        <dsp:cNvPr id="0" name=""/>
        <dsp:cNvSpPr/>
      </dsp:nvSpPr>
      <dsp:spPr>
        <a:xfrm rot="10800000">
          <a:off x="0" y="7086090"/>
          <a:ext cx="8569325" cy="3316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00440-E541-4594-B2CD-5DABFFB1F43D}">
      <dsp:nvSpPr>
        <dsp:cNvPr id="0" name=""/>
        <dsp:cNvSpPr/>
      </dsp:nvSpPr>
      <dsp:spPr>
        <a:xfrm>
          <a:off x="0" y="139203"/>
          <a:ext cx="6208311" cy="16338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0" i="1" kern="1200" dirty="0" smtClean="0"/>
            <a:t>Practicile abuzive </a:t>
          </a:r>
          <a:r>
            <a:rPr lang="ro-RO" sz="4400" b="1" i="1" kern="1200" dirty="0" smtClean="0">
              <a:solidFill>
                <a:schemeClr val="accent1"/>
              </a:solidFill>
            </a:rPr>
            <a:t>pot fi </a:t>
          </a:r>
          <a:r>
            <a:rPr lang="ro-RO" sz="4400" b="0" i="1" kern="1200" dirty="0" smtClean="0"/>
            <a:t>justificate de:</a:t>
          </a:r>
          <a:endParaRPr lang="en-US" sz="4400" b="0" i="1" kern="1200" dirty="0"/>
        </a:p>
      </dsp:txBody>
      <dsp:txXfrm>
        <a:off x="47855" y="187058"/>
        <a:ext cx="6112601" cy="1538166"/>
      </dsp:txXfrm>
    </dsp:sp>
    <dsp:sp modelId="{78A602D4-3994-43A2-BC73-6C9C84E5B76E}">
      <dsp:nvSpPr>
        <dsp:cNvPr id="0" name=""/>
        <dsp:cNvSpPr/>
      </dsp:nvSpPr>
      <dsp:spPr>
        <a:xfrm>
          <a:off x="620831" y="1773080"/>
          <a:ext cx="583882" cy="73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397"/>
              </a:lnTo>
              <a:lnTo>
                <a:pt x="583882" y="732397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9D407-1BD7-49B3-AE94-64ED21C065D6}">
      <dsp:nvSpPr>
        <dsp:cNvPr id="0" name=""/>
        <dsp:cNvSpPr/>
      </dsp:nvSpPr>
      <dsp:spPr>
        <a:xfrm>
          <a:off x="1204713" y="1989072"/>
          <a:ext cx="6534126" cy="1032811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12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700" kern="1200" dirty="0" smtClean="0">
              <a:latin typeface="Arial Rounded MT Bold" pitchFamily="34" charset="0"/>
            </a:rPr>
            <a:t>Necesitatea obiectivă </a:t>
          </a:r>
          <a:endParaRPr lang="en-US" sz="4700" kern="1200" dirty="0">
            <a:latin typeface="Arial Rounded MT Bold" pitchFamily="34" charset="0"/>
          </a:endParaRPr>
        </a:p>
      </dsp:txBody>
      <dsp:txXfrm>
        <a:off x="1234963" y="2019322"/>
        <a:ext cx="6473626" cy="972311"/>
      </dsp:txXfrm>
    </dsp:sp>
    <dsp:sp modelId="{AA54003F-1B9A-47C6-9E96-3293AA1E422A}">
      <dsp:nvSpPr>
        <dsp:cNvPr id="0" name=""/>
        <dsp:cNvSpPr/>
      </dsp:nvSpPr>
      <dsp:spPr>
        <a:xfrm>
          <a:off x="620831" y="1773080"/>
          <a:ext cx="580395" cy="2003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3984"/>
              </a:lnTo>
              <a:lnTo>
                <a:pt x="580395" y="2003984"/>
              </a:lnTo>
            </a:path>
          </a:pathLst>
        </a:custGeom>
        <a:noFill/>
        <a:ln w="190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0B002-2933-4B39-AD3C-241D6C2E1DF7}">
      <dsp:nvSpPr>
        <dsp:cNvPr id="0" name=""/>
        <dsp:cNvSpPr/>
      </dsp:nvSpPr>
      <dsp:spPr>
        <a:xfrm>
          <a:off x="1201226" y="3260659"/>
          <a:ext cx="6602011" cy="1032811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12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500" kern="1200" dirty="0" smtClean="0">
              <a:latin typeface="Arial Rounded MT Bold" pitchFamily="34" charset="0"/>
            </a:rPr>
            <a:t>Creșterea eficienței</a:t>
          </a:r>
          <a:endParaRPr lang="en-US" sz="4500" kern="1200" dirty="0">
            <a:latin typeface="Arial Rounded MT Bold" pitchFamily="34" charset="0"/>
          </a:endParaRPr>
        </a:p>
      </dsp:txBody>
      <dsp:txXfrm>
        <a:off x="1231476" y="3290909"/>
        <a:ext cx="6541511" cy="972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4437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152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152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152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152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FA7775B-48CE-448B-B00A-E12DBEABCFC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883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566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1pPr>
    <a:lvl2pPr marL="742873" indent="-285721" algn="l" defTabSz="455566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2pPr>
    <a:lvl3pPr marL="1142881" indent="-228576" algn="l" defTabSz="455566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3pPr>
    <a:lvl4pPr marL="1600034" indent="-228576" algn="l" defTabSz="455566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4pPr>
    <a:lvl5pPr marL="2057187" indent="-228576" algn="l" defTabSz="455566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55613">
              <a:buFont typeface="Wingdings" pitchFamily="2" charset="2"/>
              <a:buNone/>
            </a:pPr>
            <a:fld id="{D5BF5CEA-0D46-4E7A-BF04-99939440EC8F}" type="slidenum">
              <a:rPr lang="ro-RO" smtClean="0">
                <a:latin typeface="Times New Roman" pitchFamily="18" charset="0"/>
              </a:rPr>
              <a:pPr defTabSz="455613">
                <a:buFont typeface="Wingdings" pitchFamily="2" charset="2"/>
                <a:buNone/>
              </a:pPr>
              <a:t>1</a:t>
            </a:fld>
            <a:endParaRPr lang="ro-RO" smtClean="0">
              <a:latin typeface="Times New Roman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55613">
              <a:buFont typeface="Wingdings" pitchFamily="2" charset="2"/>
              <a:buNone/>
            </a:pPr>
            <a:fld id="{22C3F327-829C-4E5C-9E4F-579A0F96BD73}" type="slidenum">
              <a:rPr lang="ro-RO" smtClean="0">
                <a:latin typeface="Times New Roman" pitchFamily="18" charset="0"/>
              </a:rPr>
              <a:pPr defTabSz="455613">
                <a:buFont typeface="Wingdings" pitchFamily="2" charset="2"/>
                <a:buNone/>
              </a:pPr>
              <a:t>2</a:t>
            </a:fld>
            <a:endParaRPr lang="ro-RO" smtClean="0"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55613">
              <a:buFont typeface="Wingdings" pitchFamily="2" charset="2"/>
              <a:buNone/>
            </a:pPr>
            <a:fld id="{B8A3570D-092B-4579-8E66-2BA286C3470A}" type="slidenum">
              <a:rPr lang="ro-RO" smtClean="0">
                <a:latin typeface="Times New Roman" pitchFamily="18" charset="0"/>
              </a:rPr>
              <a:pPr defTabSz="455613">
                <a:buFont typeface="Wingdings" pitchFamily="2" charset="2"/>
                <a:buNone/>
              </a:pPr>
              <a:t>3</a:t>
            </a:fld>
            <a:endParaRPr lang="ro-RO" smtClean="0">
              <a:latin typeface="Times New Roman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defTabSz="455613">
              <a:buFont typeface="Wingdings" pitchFamily="2" charset="2"/>
              <a:buNone/>
            </a:pPr>
            <a:fld id="{7389721C-4CFA-4BEA-89E9-CCB7F4D08168}" type="slidenum">
              <a:rPr lang="ro-RO" smtClean="0">
                <a:latin typeface="Times New Roman" pitchFamily="18" charset="0"/>
              </a:rPr>
              <a:pPr defTabSz="455613">
                <a:buFont typeface="Wingdings" pitchFamily="2" charset="2"/>
                <a:buNone/>
              </a:pPr>
              <a:t>4</a:t>
            </a:fld>
            <a:endParaRPr lang="ro-RO" smtClean="0"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7525A7-3974-442F-8D90-3426B9712D0D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403225" cy="755576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41266" y="750101"/>
            <a:ext cx="50403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96634" y="750101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75631" y="750101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44485" y="750101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008064" y="4787794"/>
            <a:ext cx="8568531" cy="2177186"/>
          </a:xfrm>
        </p:spPr>
        <p:txBody>
          <a:bodyPr/>
          <a:lstStyle>
            <a:lvl1pPr marR="10078" algn="l">
              <a:defRPr sz="44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08064" y="3124665"/>
            <a:ext cx="8568531" cy="1663129"/>
          </a:xfrm>
        </p:spPr>
        <p:txBody>
          <a:bodyPr lIns="110863" tIns="50392" anchor="b"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503920" indent="0" algn="ctr">
              <a:buNone/>
            </a:lvl2pPr>
            <a:lvl3pPr marL="1007838" indent="0" algn="ctr">
              <a:buNone/>
            </a:lvl3pPr>
            <a:lvl4pPr marL="1511758" indent="0" algn="ctr">
              <a:buNone/>
            </a:lvl4pPr>
            <a:lvl5pPr marL="2015677" indent="0" algn="ctr">
              <a:buNone/>
            </a:lvl5pPr>
            <a:lvl6pPr marL="2519597" indent="0" algn="ctr">
              <a:buNone/>
            </a:lvl6pPr>
            <a:lvl7pPr marL="3023515" indent="0" algn="ctr">
              <a:buNone/>
            </a:lvl7pPr>
            <a:lvl8pPr marL="3527435" indent="0" algn="ctr">
              <a:buNone/>
            </a:lvl8pPr>
            <a:lvl9pPr marL="4031354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81442" y="5563817"/>
            <a:ext cx="80645" cy="1864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81442" y="5287606"/>
            <a:ext cx="80645" cy="25198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81442" y="5112189"/>
            <a:ext cx="80645" cy="151194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81442" y="5007331"/>
            <a:ext cx="80645" cy="806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E9F96C-B9B2-4D1C-BEE4-5A8870B2E478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302740"/>
            <a:ext cx="2184135" cy="6450223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2043" y="302740"/>
            <a:ext cx="646840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CB49EA-46CE-4621-A216-2573896348A2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500" y="901701"/>
            <a:ext cx="767873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612901" y="2336800"/>
            <a:ext cx="6831013" cy="39719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503239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E85820-52A8-4FD9-8A08-CCDB7DC8E5D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5194B-9415-4DAA-BA09-1D6D1F9C661C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5323584" y="1183762"/>
            <a:ext cx="4764855" cy="63837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412273" y="0"/>
            <a:ext cx="6079393" cy="72921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919424" y="1635327"/>
            <a:ext cx="4535805" cy="1310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6552406" y="0"/>
            <a:ext cx="3024188" cy="47037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6552406" y="4703798"/>
            <a:ext cx="3528219" cy="125994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6552406" y="0"/>
            <a:ext cx="1512094" cy="47037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6557659" y="4681051"/>
            <a:ext cx="2304892" cy="28786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6552406" y="4703799"/>
            <a:ext cx="1764109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6552406" y="1511936"/>
            <a:ext cx="3528219" cy="31918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6552406" y="1931918"/>
            <a:ext cx="3528219" cy="27718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1092067" y="4703799"/>
            <a:ext cx="5460339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88036" y="4703799"/>
            <a:ext cx="5880365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404398" y="2687886"/>
            <a:ext cx="6216385" cy="2015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404398" y="2351900"/>
            <a:ext cx="6216385" cy="23518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5040312" y="4703799"/>
            <a:ext cx="1512094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83" tIns="50392" rIns="100783" bIns="503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9310" y="1489968"/>
            <a:ext cx="6303751" cy="1077497"/>
          </a:xfrm>
        </p:spPr>
        <p:txBody>
          <a:bodyPr lIns="90706" tIns="50392" bIns="0" anchor="t"/>
          <a:lstStyle>
            <a:lvl1pPr marL="6047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1370C4-3F04-45C2-8F68-6AE9B82C7E52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7" name="Прямоугольник 6"/>
          <p:cNvSpPr/>
          <p:nvPr/>
        </p:nvSpPr>
        <p:spPr>
          <a:xfrm>
            <a:off x="400360" y="443423"/>
            <a:ext cx="9374981" cy="97694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310" y="564457"/>
            <a:ext cx="8991918" cy="856763"/>
          </a:xfrm>
        </p:spPr>
        <p:txBody>
          <a:bodyPr tIns="70548"/>
          <a:lstStyle>
            <a:lvl1pPr algn="l">
              <a:buNone/>
              <a:defRPr sz="4200" b="0" cap="none" spc="-165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09595" y="750101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53219" y="750101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94386" y="750101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25532" y="750101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1742" y="750101"/>
            <a:ext cx="40323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4457"/>
            <a:ext cx="9072563" cy="100795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1907" y="195165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2193" y="195165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CE4A44-BA16-4E2C-9024-38C6AC04A604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43424"/>
            <a:ext cx="9775340" cy="97694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535" y="564457"/>
            <a:ext cx="8568531" cy="1007957"/>
          </a:xfrm>
        </p:spPr>
        <p:txBody>
          <a:bodyPr anchor="t"/>
          <a:lstStyle>
            <a:lvl1pPr>
              <a:defRPr sz="44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994914"/>
            <a:ext cx="4454027" cy="705219"/>
          </a:xfrm>
        </p:spPr>
        <p:txBody>
          <a:bodyPr anchor="ctr"/>
          <a:lstStyle>
            <a:lvl1pPr marL="80627" indent="0" algn="l">
              <a:buNone/>
              <a:defRPr sz="26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20818" y="1994914"/>
            <a:ext cx="4455776" cy="705219"/>
          </a:xfrm>
        </p:spPr>
        <p:txBody>
          <a:bodyPr anchor="ctr"/>
          <a:lstStyle>
            <a:lvl1pPr marL="80627" indent="0">
              <a:buNone/>
              <a:defRPr sz="26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2710633"/>
            <a:ext cx="4454027" cy="43644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710633"/>
            <a:ext cx="4455776" cy="43644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D83BE9-AF3C-489D-9D4F-8A3516BB0352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16" name="Прямоугольник 15"/>
          <p:cNvSpPr/>
          <p:nvPr/>
        </p:nvSpPr>
        <p:spPr>
          <a:xfrm>
            <a:off x="96782" y="750101"/>
            <a:ext cx="50403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150" y="750101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147" y="750101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1" y="750101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65111" y="750101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208735" y="750101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49901" y="750101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81048" y="750101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7258" y="750101"/>
            <a:ext cx="40323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4" y="564457"/>
            <a:ext cx="8568531" cy="1007957"/>
          </a:xfrm>
        </p:spPr>
        <p:txBody>
          <a:bodyPr/>
          <a:lstStyle>
            <a:lvl1pPr>
              <a:defRPr sz="44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E7ACFF-6B49-440F-ACB0-A23B2BDF7FD5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34B397-DCF8-4896-B2BE-693B3BDBC32D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048" y="300987"/>
            <a:ext cx="9072563" cy="1280945"/>
          </a:xfrm>
        </p:spPr>
        <p:txBody>
          <a:bodyPr anchor="ctr"/>
          <a:lstStyle>
            <a:lvl1pPr algn="l">
              <a:buNone/>
              <a:defRPr sz="4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6047" y="1581932"/>
            <a:ext cx="2772172" cy="5039783"/>
          </a:xfrm>
        </p:spPr>
        <p:txBody>
          <a:bodyPr/>
          <a:lstStyle>
            <a:lvl1pPr marL="60471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80234" y="1581932"/>
            <a:ext cx="6048375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C3F7A5-AF44-4072-AECF-7761E46C54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5730" y="2"/>
            <a:ext cx="9677400" cy="207018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00397" y="2077894"/>
            <a:ext cx="9682231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9386743" y="1343936"/>
            <a:ext cx="146347" cy="141625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1008062" y="486398"/>
            <a:ext cx="7560469" cy="773548"/>
          </a:xfrm>
        </p:spPr>
        <p:txBody>
          <a:bodyPr anchor="b"/>
          <a:lstStyle>
            <a:lvl1pPr algn="l">
              <a:buNone/>
              <a:defRPr sz="23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5730" y="2087543"/>
            <a:ext cx="9677400" cy="54676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008062" y="1267821"/>
            <a:ext cx="7560469" cy="755968"/>
          </a:xfrm>
        </p:spPr>
        <p:txBody>
          <a:bodyPr/>
          <a:lstStyle>
            <a:lvl1pPr marL="30235" indent="0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9554754" y="1511927"/>
            <a:ext cx="146347" cy="141625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9172328" y="1625647"/>
            <a:ext cx="146347" cy="141625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140443" y="61179"/>
            <a:ext cx="2352146" cy="402483"/>
          </a:xfrm>
        </p:spPr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08063" y="61179"/>
            <a:ext cx="6132380" cy="402483"/>
          </a:xfrm>
        </p:spPr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92590" y="61179"/>
            <a:ext cx="504031" cy="402483"/>
          </a:xfrm>
        </p:spPr>
        <p:txBody>
          <a:bodyPr/>
          <a:lstStyle>
            <a:extLst/>
          </a:lstStyle>
          <a:p>
            <a:pPr>
              <a:defRPr/>
            </a:pPr>
            <a:fld id="{6CA63139-AA59-405E-95D5-96B11867CB09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403225" cy="755576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81442" y="5563817"/>
            <a:ext cx="80645" cy="1864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81442" y="5287606"/>
            <a:ext cx="80645" cy="25198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81442" y="5112189"/>
            <a:ext cx="80645" cy="151194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1442" y="5007331"/>
            <a:ext cx="80645" cy="806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1266" y="750101"/>
            <a:ext cx="50403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6634" y="750101"/>
            <a:ext cx="30242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5631" y="750101"/>
            <a:ext cx="10081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44485" y="750101"/>
            <a:ext cx="10081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08064" y="564457"/>
            <a:ext cx="8568531" cy="1007957"/>
          </a:xfrm>
          <a:prstGeom prst="rect">
            <a:avLst/>
          </a:prstGeom>
        </p:spPr>
        <p:txBody>
          <a:bodyPr vert="horz" lIns="100783" tIns="50392" rIns="100783" bIns="50392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08064" y="1966046"/>
            <a:ext cx="8568531" cy="5039783"/>
          </a:xfrm>
          <a:prstGeom prst="rect">
            <a:avLst/>
          </a:prstGeom>
        </p:spPr>
        <p:txBody>
          <a:bodyPr vert="horz" lIns="100783" tIns="50392" rIns="100783" bIns="50392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140443" y="7073197"/>
            <a:ext cx="2352146" cy="402483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008063" y="7073197"/>
            <a:ext cx="6132380" cy="402483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492590" y="7073197"/>
            <a:ext cx="504031" cy="402483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FA8C31-C948-4610-88B8-77FCD8CC6C5E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400" kern="1200" spc="-11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53527" indent="-377940" algn="l" rtl="0" eaLnBrk="1" latinLnBrk="0" hangingPunct="1">
        <a:spcBef>
          <a:spcPts val="772"/>
        </a:spcBef>
        <a:buClr>
          <a:schemeClr val="tx2"/>
        </a:buClr>
        <a:buSzPct val="95000"/>
        <a:buFont typeface="Wingdings"/>
        <a:buChar char="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49" indent="-314949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544" indent="-25196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90818" indent="-25196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699" indent="-23180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59" indent="-23180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96305" indent="-20156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07951" indent="-20156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597" indent="-20156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>
                <a:solidFill>
                  <a:srgbClr val="800000"/>
                </a:solidFill>
                <a:latin typeface="Arial Rounded MT Bold" pitchFamily="34" charset="0"/>
              </a:rPr>
              <a:t>Consiliul Concurenței</a:t>
            </a:r>
            <a:endParaRPr lang="en-US" b="1" dirty="0">
              <a:solidFill>
                <a:srgbClr val="800000"/>
              </a:solidFill>
              <a:latin typeface="Arial Rounded MT Bold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0" tIns="0" rIns="0" bIns="0" anchor="ctr">
            <a:normAutofit fontScale="92500" lnSpcReduction="10000"/>
          </a:bodyPr>
          <a:lstStyle/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4400" b="1" dirty="0" smtClean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4400" b="1" dirty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r>
              <a:rPr lang="ro-RO" sz="4400" b="1" dirty="0" smtClean="0">
                <a:latin typeface="Arial Rounded MT Bold" pitchFamily="34" charset="0"/>
              </a:rPr>
              <a:t>Abuzul de poziție dominantă</a:t>
            </a: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r>
              <a:rPr lang="ro-RO" sz="2400" b="1" i="1" dirty="0" smtClean="0">
                <a:latin typeface="Arial Rounded MT Bold" pitchFamily="34" charset="0"/>
              </a:rPr>
              <a:t>art. 10-11 din Legea concurenței nr.183 din 11 iulie 2012</a:t>
            </a: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2400" b="1" i="1" dirty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2400" b="1" i="1" dirty="0" smtClean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2400" b="1" i="1" dirty="0" smtClean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2400" b="1" i="1" dirty="0">
              <a:latin typeface="Arial Rounded MT Bold" pitchFamily="34" charset="0"/>
            </a:endParaRPr>
          </a:p>
          <a:p>
            <a:pPr marL="0" indent="0" algn="ct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z="2400" b="1" i="1" dirty="0" smtClean="0">
              <a:latin typeface="Arial Rounded MT Bold" pitchFamily="34" charset="0"/>
            </a:endParaRPr>
          </a:p>
          <a:p>
            <a:pPr marL="0" indent="0" algn="r">
              <a:lnSpc>
                <a:spcPct val="102000"/>
              </a:lnSpc>
              <a:buClr>
                <a:srgbClr val="000000"/>
              </a:buClr>
              <a:buNone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r>
              <a:rPr lang="ro-RO" sz="2000" b="1" i="1" dirty="0" smtClean="0">
                <a:latin typeface="Arial Rounded MT Bold" pitchFamily="34" charset="0"/>
              </a:rPr>
              <a:t>Chișinău  31.01.2013</a:t>
            </a:r>
            <a:endParaRPr lang="ro-RO" sz="2000" b="1" i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4" y="564458"/>
            <a:ext cx="8568531" cy="776980"/>
          </a:xfrm>
        </p:spPr>
        <p:txBody>
          <a:bodyPr>
            <a:normAutofit fontScale="90000"/>
          </a:bodyPr>
          <a:lstStyle/>
          <a:p>
            <a:pPr algn="ctr"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r>
              <a:rPr lang="ro-RO" sz="4900" b="1" dirty="0" smtClean="0">
                <a:solidFill>
                  <a:srgbClr val="800000"/>
                </a:solidFill>
                <a:latin typeface="Arial Rounded MT Bold" pitchFamily="34" charset="0"/>
                <a:ea typeface="Microsoft JhengHei" pitchFamily="34" charset="-120"/>
              </a:rPr>
              <a:t>Definiție</a:t>
            </a:r>
            <a:r>
              <a:rPr lang="ro-RO" sz="36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36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36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36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2200" b="1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Poziție dominantă pe piață </a:t>
            </a:r>
            <a:r>
              <a:rPr lang="ro-RO" sz="22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– </a:t>
            </a:r>
            <a:r>
              <a:rPr lang="ro-RO" sz="22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poziție de putere economică de care beneficiază o întreprindere ce îi permite să împiedice menținerea unei concurențe efective pe o piață relevantă, acordîndu-i posibilitatea de a se comporta, în mare măsură, în mod independent  față de concurenți, de clienții săi și, în ultimă instanță, față de consumatori (art.4)   </a:t>
            </a:r>
            <a:br>
              <a:rPr lang="ro-RO" sz="22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22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22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36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36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Poziția </a:t>
            </a:r>
            <a:b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dominantă </a:t>
            </a:r>
            <a:b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40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40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/>
            </a:r>
            <a:b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  <a:t>   </a:t>
            </a:r>
            <a:br>
              <a:rPr lang="ro-RO" sz="4000" b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Microsoft JhengHei" pitchFamily="34" charset="-120"/>
              </a:rPr>
            </a:br>
            <a:r>
              <a:rPr lang="ro-RO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Microsoft JhengHei" pitchFamily="34" charset="-120"/>
              </a:rPr>
              <a:t>unică                colectivă           </a:t>
            </a:r>
            <a:endParaRPr lang="ro-RO" sz="36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ea typeface="Microsoft JhengHei" pitchFamily="34" charset="-120"/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644524" y="3322637"/>
            <a:ext cx="2788920" cy="3352800"/>
          </a:xfrm>
          <a:prstGeom prst="curvedRightArrow">
            <a:avLst>
              <a:gd name="adj1" fmla="val 27870"/>
              <a:gd name="adj2" fmla="val 50000"/>
              <a:gd name="adj3" fmla="val 24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6869112" y="3322637"/>
            <a:ext cx="2819400" cy="3352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45367524"/>
              </p:ext>
            </p:extLst>
          </p:nvPr>
        </p:nvGraphicFramePr>
        <p:xfrm>
          <a:off x="0" y="0"/>
          <a:ext cx="10080625" cy="755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375223"/>
              </p:ext>
            </p:extLst>
          </p:nvPr>
        </p:nvGraphicFramePr>
        <p:xfrm>
          <a:off x="993774" y="122237"/>
          <a:ext cx="8569325" cy="743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982662" y="731838"/>
            <a:ext cx="9070975" cy="1262062"/>
          </a:xfrm>
          <a:prstGeom prst="rect">
            <a:avLst/>
          </a:prstGeom>
        </p:spPr>
        <p:txBody>
          <a:bodyPr vert="horz" lIns="100783" tIns="50392" rIns="100783" bIns="50392" anchor="t">
            <a:noAutofit/>
          </a:bodyPr>
          <a:lstStyle/>
          <a:p>
            <a:pPr algn="ctr" defTabSz="914305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  <a:tab pos="8684313" algn="l"/>
              </a:tabLst>
            </a:pPr>
            <a:endParaRPr lang="ro-RO" spc="-11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85908987"/>
              </p:ext>
            </p:extLst>
          </p:nvPr>
        </p:nvGraphicFramePr>
        <p:xfrm>
          <a:off x="1001712" y="1722437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2" y="503237"/>
            <a:ext cx="8568531" cy="1007957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rgbClr val="800000"/>
                </a:solidFill>
                <a:latin typeface="Arial Rounded MT Bold" pitchFamily="34" charset="0"/>
              </a:rPr>
              <a:t>Exceptare de la regula generală</a:t>
            </a:r>
            <a:endParaRPr lang="en-US" b="1" dirty="0">
              <a:solidFill>
                <a:srgbClr val="800000"/>
              </a:solidFill>
              <a:latin typeface="Arial Rounded MT Bol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92312" y="6218237"/>
            <a:ext cx="6934200" cy="118903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b="1" dirty="0" smtClean="0">
                <a:solidFill>
                  <a:srgbClr val="C00000"/>
                </a:solidFill>
              </a:rPr>
              <a:t>Excepție: </a:t>
            </a:r>
            <a:r>
              <a:rPr lang="ro-RO" sz="2000" b="1" dirty="0" smtClean="0">
                <a:solidFill>
                  <a:schemeClr val="bg1"/>
                </a:solidFill>
              </a:rPr>
              <a:t>Practicile de excludere care mențin, crează sau consolidează o poziție de piață ce se apropie de monopol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939924" y="3142852"/>
            <a:ext cx="6477000" cy="4161233"/>
            <a:chOff x="1182858" y="1123553"/>
            <a:chExt cx="2089454" cy="416123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82858" y="1123553"/>
              <a:ext cx="2089454" cy="130095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182858" y="4351337"/>
              <a:ext cx="2089454" cy="9334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1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3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2" y="808037"/>
            <a:ext cx="8568531" cy="1007957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rgbClr val="800000"/>
                </a:solidFill>
                <a:latin typeface="Arial Rounded MT Bold" pitchFamily="34" charset="0"/>
              </a:rPr>
              <a:t>Consiliul Concurenței</a:t>
            </a:r>
            <a:endParaRPr lang="en-US" b="1" dirty="0">
              <a:solidFill>
                <a:srgbClr val="80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1312" y="2745277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indent="-114300" algn="ctr" defTabSz="622300">
              <a:lnSpc>
                <a:spcPct val="90000"/>
              </a:lnSpc>
              <a:spcAft>
                <a:spcPct val="15000"/>
              </a:spcAft>
            </a:pPr>
            <a:r>
              <a:rPr lang="ro-RO" sz="4000" b="1" dirty="0">
                <a:solidFill>
                  <a:prstClr val="white"/>
                </a:solidFill>
                <a:latin typeface="Arial Rounded MT Bold" pitchFamily="34" charset="0"/>
              </a:rPr>
              <a:t>Vă mulţumim pentru atenţie </a:t>
            </a:r>
            <a:r>
              <a:rPr lang="ro-RO" sz="4000" b="1" dirty="0" smtClean="0">
                <a:solidFill>
                  <a:prstClr val="white"/>
                </a:solidFill>
                <a:latin typeface="Arial Rounded MT Bold" pitchFamily="34" charset="0"/>
              </a:rPr>
              <a:t>!</a:t>
            </a:r>
          </a:p>
          <a:p>
            <a:pPr marL="114300" lvl="1" indent="-114300" algn="ctr" defTabSz="622300">
              <a:lnSpc>
                <a:spcPct val="90000"/>
              </a:lnSpc>
              <a:spcAft>
                <a:spcPct val="15000"/>
              </a:spcAft>
            </a:pPr>
            <a:endParaRPr lang="ro-RO" sz="2000" b="1" dirty="0" smtClean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3512" y="6579875"/>
            <a:ext cx="587216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indent="-114300" algn="r" defTabSz="622300">
              <a:lnSpc>
                <a:spcPct val="90000"/>
              </a:lnSpc>
              <a:spcAft>
                <a:spcPct val="15000"/>
              </a:spcAft>
            </a:pPr>
            <a:r>
              <a:rPr lang="ro-RO" sz="2000" b="1" dirty="0">
                <a:solidFill>
                  <a:schemeClr val="bg1"/>
                </a:solidFill>
                <a:latin typeface="Arial Rounded MT Bold" pitchFamily="34" charset="0"/>
              </a:rPr>
              <a:t>Diana Lapteacru</a:t>
            </a:r>
          </a:p>
          <a:p>
            <a:pPr marL="114300" lvl="1" indent="-114300" algn="r" defTabSz="622300">
              <a:lnSpc>
                <a:spcPct val="90000"/>
              </a:lnSpc>
              <a:spcAft>
                <a:spcPct val="15000"/>
              </a:spcAft>
            </a:pPr>
            <a:r>
              <a:rPr lang="ro-RO" sz="2000" b="1" dirty="0">
                <a:solidFill>
                  <a:schemeClr val="bg1"/>
                </a:solidFill>
                <a:latin typeface="Arial Rounded MT Bold" pitchFamily="34" charset="0"/>
              </a:rPr>
              <a:t>Șef al Direcției Abuz de P</a:t>
            </a:r>
            <a:r>
              <a:rPr lang="ro-RO" sz="2000" b="1" dirty="0" smtClean="0">
                <a:solidFill>
                  <a:schemeClr val="bg1"/>
                </a:solidFill>
                <a:latin typeface="Arial Rounded MT Bold" pitchFamily="34" charset="0"/>
              </a:rPr>
              <a:t>oziție Dominantă</a:t>
            </a:r>
            <a:endParaRPr lang="ro-RO" sz="2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1201</TotalTime>
  <Words>267</Words>
  <Application>Microsoft Office PowerPoint</Application>
  <PresentationFormat>Custom</PresentationFormat>
  <Paragraphs>37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Метро</vt:lpstr>
      <vt:lpstr>Consiliul Concurenței</vt:lpstr>
      <vt:lpstr>Definiție  Poziție dominantă pe piață – poziție de putere economică de care beneficiază o întreprindere ce îi permite să împiedice menținerea unei concurențe efective pe o piață relevantă, acordîndu-i posibilitatea de a se comporta, în mare măsură, în mod independent  față de concurenți, de clienții săi și, în ultimă instanță, față de consumatori (art.4)      Poziția  dominantă        unică                colectivă           </vt:lpstr>
      <vt:lpstr>PowerPoint Presentation</vt:lpstr>
      <vt:lpstr>PowerPoint Presentation</vt:lpstr>
      <vt:lpstr>Exceptare de la regula generală</vt:lpstr>
      <vt:lpstr>Consiliul Concurenței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Direcţia Abuz de Poziţie Dominantă</dc:title>
  <dc:creator>user</dc:creator>
  <cp:lastModifiedBy>user</cp:lastModifiedBy>
  <cp:revision>89</cp:revision>
  <dcterms:modified xsi:type="dcterms:W3CDTF">2013-01-30T13:11:41Z</dcterms:modified>
</cp:coreProperties>
</file>